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Roboto Slab" charset="0"/>
      <p:regular r:id="rId36"/>
      <p:bold r:id="rId37"/>
    </p:embeddedFont>
    <p:embeddedFont>
      <p:font typeface="Verdana" pitchFamily="34" charset="0"/>
      <p:regular r:id="rId38"/>
      <p:bold r:id="rId39"/>
      <p:italic r:id="rId40"/>
      <p:boldItalic r:id="rId41"/>
    </p:embeddedFont>
    <p:embeddedFont>
      <p:font typeface="Source Sans Pro" charset="0"/>
      <p:regular r:id="rId42"/>
      <p:bold r:id="rId43"/>
      <p:italic r:id="rId44"/>
      <p:boldItalic r:id="rId45"/>
    </p:embeddedFont>
    <p:embeddedFont>
      <p:font typeface="Roboto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9F490AB-E0E4-4737-8980-A2B6D8AEF0DF}">
  <a:tblStyle styleId="{49F490AB-E0E4-4737-8980-A2B6D8AEF0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57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gartner.com/martin-kihn/how-to-build-a-recommender-system-in-pyth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nomy.com/an-introduction-to-recommendation-engine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86e3362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86e3362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fd13c4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fd13c4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e62b91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e62b91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4990fde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4990fde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4990fde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4990fde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sales govern the selling choices.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stores only provide with the popular items, while online world provides all items,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in the online world, there is a need of recommendations.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 of hotel towel reuse.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fd13c4c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fd13c4c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4990fde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4990fde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features of both products as well as users in order to predict whether a user will like a product or not.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fd13c4c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fd13c4c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4990fde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4990fde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e62b91d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e62b91d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e62b91d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e62b91d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86e3362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86e3362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e62b91d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e62b91d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62b91d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62b91d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fd13c4c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fd13c4c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62b91d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62b91d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~100 million ratings….what if all the data is stored in memory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matrix has nearly 8Billion entries (8.5 billion),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which only 100M are non zero ratings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70672a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70672a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fd13c4c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fd13c4c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4990fde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4990fde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Relationship between Precision Recall and ROC curves: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Davis, Jesse, and Mark Goadrich. "The relationship between Precision-Recall and ROC curves." </a:t>
            </a:r>
            <a:r>
              <a:rPr lang="en" sz="1000" i="1">
                <a:solidFill>
                  <a:srgbClr val="222222"/>
                </a:solidFill>
                <a:highlight>
                  <a:schemeClr val="lt1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fd13c4c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fd13c4c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Precision Recall and ROC curves: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lang="en" sz="10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e62b91d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e62b91d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1)The mean absolute error (MAE) is a measure of the deviation of recommendations from their true user-specified values.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e62b91d2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e62b91d2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86e3362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86e3362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http://blogs.gartner.com/martin-kihn/how-to-build-a-recommender-system-in-python/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e62b91d2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e62b91d2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70672a3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70672a3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e62b91d2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e62b91d2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43aa50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43aa502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4990fd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4990fde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4990fd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4990fd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4990fde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4990fde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4990fde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4990fde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43aa502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43aa502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http://dataconomy.com/an-introduction-to-recommendation-engines/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26322" y="1004904"/>
            <a:ext cx="253800" cy="1902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-1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3593400" y="805714"/>
            <a:ext cx="1957200" cy="819900"/>
            <a:chOff x="3593400" y="1760085"/>
            <a:chExt cx="1957200" cy="1093200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" name="Google Shape;80;p16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6"/>
          <p:cNvCxnSpPr/>
          <p:nvPr/>
        </p:nvCxnSpPr>
        <p:spPr>
          <a:xfrm rot="10800000">
            <a:off x="4114800" y="202414"/>
            <a:ext cx="457200" cy="603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6"/>
          <p:cNvCxnSpPr/>
          <p:nvPr/>
        </p:nvCxnSpPr>
        <p:spPr>
          <a:xfrm rot="10800000" flipH="1">
            <a:off x="4749075" y="564919"/>
            <a:ext cx="95100" cy="261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hBnh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vysardana/RecommenderSystems_PyData_201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vysardana/RecommenderSystems_PyData_201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hyperlink" Target="https://goo.gl/kVnNK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coursera.org/learn/recommender-systems" TargetMode="External"/><Relationship Id="rId4" Type="http://schemas.openxmlformats.org/officeDocument/2006/relationships/hyperlink" Target="https://www.coursera.org/learn/ml-recommender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ctrTitle"/>
          </p:nvPr>
        </p:nvSpPr>
        <p:spPr>
          <a:xfrm>
            <a:off x="813575" y="269125"/>
            <a:ext cx="6965400" cy="21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Recommender Systems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Using Python</a:t>
            </a:r>
            <a:endParaRPr sz="4800"/>
          </a:p>
        </p:txBody>
      </p:sp>
      <p:sp>
        <p:nvSpPr>
          <p:cNvPr id="107" name="Google Shape;107;p24"/>
          <p:cNvSpPr txBox="1"/>
          <p:nvPr/>
        </p:nvSpPr>
        <p:spPr>
          <a:xfrm>
            <a:off x="310350" y="257530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12, 2016</a:t>
            </a:r>
            <a:endParaRPr sz="3600">
              <a:solidFill>
                <a:srgbClr val="27AA9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https://goo.gl/ehBnhf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Notebook: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https://github.com/dvysardana/RecommenderSystems_PyData_2016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008800" y="4898274"/>
            <a:ext cx="4135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ctrTitle"/>
          </p:nvPr>
        </p:nvSpPr>
        <p:spPr>
          <a:xfrm>
            <a:off x="1494575" y="-6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5125" y="1019875"/>
            <a:ext cx="758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users and matching items the following cases: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a.) LinkedIn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b.) Facebook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c.) Amazon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d.) Netflix</a:t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members)</a:t>
            </a:r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0" y="1927125"/>
            <a:ext cx="605187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7" cy="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8" y="2913673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50" y="3376850"/>
            <a:ext cx="605175" cy="37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of Recommendations: A Success story</a:t>
            </a:r>
            <a:endParaRPr sz="2400"/>
          </a:p>
        </p:txBody>
      </p:sp>
      <p:sp>
        <p:nvSpPr>
          <p:cNvPr id="199" name="Google Shape;199;p34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1988</a:t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1996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Building a Recommender System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0: Popularity based Recommender System</a:t>
            </a:r>
            <a:endParaRPr sz="2400"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 items viewed/purchased by most people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Recommendations: Ranked list of items by their purchase count</a:t>
            </a:r>
            <a:endParaRPr sz="14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3" y="1792550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1792550"/>
            <a:ext cx="4406525" cy="2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1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popularity based recommender system?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1" name="Google Shape;221;p37"/>
          <p:cNvGraphicFramePr/>
          <p:nvPr/>
        </p:nvGraphicFramePr>
        <p:xfrm>
          <a:off x="1380950" y="2148775"/>
          <a:ext cx="6713300" cy="246297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44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43141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1020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476487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1: Classification Model</a:t>
            </a:r>
            <a:endParaRPr sz="2400"/>
          </a:p>
        </p:txBody>
      </p:sp>
      <p:sp>
        <p:nvSpPr>
          <p:cNvPr id="233" name="Google Shape;233;p38"/>
          <p:cNvSpPr txBox="1">
            <a:spLocks noGrp="1"/>
          </p:cNvSpPr>
          <p:nvPr>
            <p:ph type="subTitle" idx="1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  <a:endParaRPr sz="1400"/>
          </a:p>
        </p:txBody>
      </p:sp>
      <p:sp>
        <p:nvSpPr>
          <p:cNvPr id="234" name="Google Shape;234;p38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Age, Gender)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Features (Eg. cost, quality)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History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Like/Not like</a:t>
            </a:r>
            <a:endParaRPr/>
          </a:p>
        </p:txBody>
      </p:sp>
      <p:sp>
        <p:nvSpPr>
          <p:cNvPr id="239" name="Google Shape;239;p38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is difficult to collect high quality information about products and users.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2"/>
            <a:ext cx="1114219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3676500"/>
            <a:ext cx="141088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ubTitle" idx="1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Classification model based recommender system?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8" name="Google Shape;248;p39"/>
          <p:cNvGraphicFramePr/>
          <p:nvPr/>
        </p:nvGraphicFramePr>
        <p:xfrm>
          <a:off x="1380950" y="2148775"/>
          <a:ext cx="6713300" cy="246297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44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3" y="431417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2464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05695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476025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2: Nearest neighbor Collaborative Filtering</a:t>
            </a:r>
            <a:endParaRPr sz="2400"/>
          </a:p>
        </p:txBody>
      </p:sp>
      <p:sp>
        <p:nvSpPr>
          <p:cNvPr id="260" name="Google Shape;260;p40"/>
          <p:cNvSpPr txBox="1">
            <a:spLocks noGrp="1"/>
          </p:cNvSpPr>
          <p:nvPr>
            <p:ph type="subTitle" idx="1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Collaborative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Recommend items that are </a:t>
            </a:r>
            <a:endParaRPr sz="18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to the items the user </a:t>
            </a:r>
            <a:endParaRPr sz="18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bought.</a:t>
            </a:r>
            <a:endParaRPr sz="18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Similarity is based upon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co-occurence of purchases.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  <a:endParaRPr sz="1800">
              <a:solidFill>
                <a:srgbClr val="980000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  <a:endParaRPr sz="1800">
              <a:solidFill>
                <a:srgbClr val="980000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2414350" y="3656100"/>
            <a:ext cx="9346500" cy="14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Fig. Source: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http://www.salemmarafi.com/code/collaborative-filtering-with-python/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An Example (People who bought this also bought)</a:t>
            </a:r>
            <a:endParaRPr sz="240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272" name="Google Shape;272;p41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73" name="Google Shape;273;p41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74" name="Google Shape;274;p41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275" name="Google Shape;275;p41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276" name="Google Shape;276;p41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277" name="Google Shape;277;p41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78" name="Google Shape;278;p41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79" name="Google Shape;279;p4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80" name="Google Shape;280;p4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281" name="Google Shape;281;p4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282" name="Google Shape;282;p41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283" name="Google Shape;283;p41"/>
          <p:cNvSpPr txBox="1"/>
          <p:nvPr/>
        </p:nvSpPr>
        <p:spPr>
          <a:xfrm>
            <a:off x="494750" y="3565725"/>
            <a:ext cx="73698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Example source: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https://www.mapr.com/blog/inside-look-at-components-of-recommendation-engine</a:t>
            </a:r>
            <a:endParaRPr sz="900"/>
          </a:p>
        </p:txBody>
      </p:sp>
      <p:sp>
        <p:nvSpPr>
          <p:cNvPr id="284" name="Google Shape;284;p41"/>
          <p:cNvSpPr txBox="1"/>
          <p:nvPr/>
        </p:nvSpPr>
        <p:spPr>
          <a:xfrm>
            <a:off x="1118600" y="1170875"/>
            <a:ext cx="22386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4125"/>
                </a:solidFill>
              </a:rPr>
              <a:t>History Matrix</a:t>
            </a:r>
            <a:endParaRPr b="1">
              <a:solidFill>
                <a:srgbClr val="CC4125"/>
              </a:solidFill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4693975" y="2550850"/>
            <a:ext cx="3251400" cy="522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4960663" y="4577325"/>
            <a:ext cx="2986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Bob’s Recommendations= [C, B]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>
            <a:spLocks noGrp="1"/>
          </p:cNvSpPr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popular items</a:t>
            </a:r>
            <a:endParaRPr sz="240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295" name="Google Shape;295;p4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96" name="Google Shape;296;p42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297" name="Google Shape;297;p42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298" name="Google Shape;298;p42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00" name="Google Shape;300;p42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01" name="Google Shape;301;p42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02" name="Google Shape;302;p42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03" name="Google Shape;303;p4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04" name="Google Shape;304;p4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05" name="Google Shape;305;p4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5"/>
            <a:ext cx="524375" cy="75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9"/>
            <a:ext cx="503025" cy="7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483025" y="343269"/>
            <a:ext cx="66366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1"/>
              <a:t>Outline</a:t>
            </a:r>
            <a:endParaRPr sz="6800"/>
          </a:p>
        </p:txBody>
      </p:sp>
      <p:sp>
        <p:nvSpPr>
          <p:cNvPr id="114" name="Google Shape;114;p25"/>
          <p:cNvSpPr txBox="1">
            <a:spLocks noGrp="1"/>
          </p:cNvSpPr>
          <p:nvPr>
            <p:ph type="ctrTitle" idx="4294967295"/>
          </p:nvPr>
        </p:nvSpPr>
        <p:spPr>
          <a:xfrm>
            <a:off x="578325" y="1536069"/>
            <a:ext cx="7776900" cy="29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Recommender Systems?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Examples of Recommender Systems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build a Recommender System?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lphaLcPeriod"/>
            </a:pPr>
            <a:r>
              <a:rPr lang="en" sz="1800">
                <a:solidFill>
                  <a:schemeClr val="accent1"/>
                </a:solidFill>
              </a:rPr>
              <a:t>Popularity based</a:t>
            </a:r>
            <a:endParaRPr sz="1800">
              <a:solidFill>
                <a:schemeClr val="accent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Classification based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Collaborative Filtering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LcPeriod"/>
            </a:pPr>
            <a:r>
              <a:rPr lang="en" sz="1800">
                <a:solidFill>
                  <a:schemeClr val="accent1"/>
                </a:solidFill>
              </a:rPr>
              <a:t>Nearest Neighbor</a:t>
            </a:r>
            <a:endParaRPr sz="1800">
              <a:solidFill>
                <a:schemeClr val="accent1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Matrix Factorization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Evaluation of Recommender Systems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Normalize co-occurence matrix</a:t>
            </a:r>
            <a:endParaRPr sz="2400"/>
          </a:p>
        </p:txBody>
      </p:sp>
      <p:sp>
        <p:nvSpPr>
          <p:cNvPr id="316" name="Google Shape;316;p43"/>
          <p:cNvSpPr txBox="1">
            <a:spLocks noGrp="1"/>
          </p:cNvSpPr>
          <p:nvPr>
            <p:ph type="subTitle" idx="1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Normalize by Popularity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Jaccard similarity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-Number of users common for i and j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Number of users for either i or j</a:t>
            </a:r>
            <a:endParaRPr sz="1800"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19" name="Google Shape;319;p4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20" name="Google Shape;320;p4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21" name="Google Shape;321;p43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22" name="Google Shape;322;p43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23" name="Google Shape;323;p43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cxnSp>
        <p:nvCxnSpPr>
          <p:cNvPr id="326" name="Google Shape;326;p43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7" name="Google Shape;327;p4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8" name="Google Shape;328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3</a:t>
              </a:r>
              <a:endParaRPr b="1"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31" name="Google Shape;33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2" name="Google Shape;33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2</a:t>
              </a:r>
              <a:endParaRPr b="1"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5883338" y="3317963"/>
            <a:ext cx="682100" cy="297925"/>
            <a:chOff x="6567175" y="2835775"/>
            <a:chExt cx="682100" cy="297925"/>
          </a:xfrm>
        </p:grpSpPr>
        <p:cxnSp>
          <p:nvCxnSpPr>
            <p:cNvPr id="334" name="Google Shape;334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5" name="Google Shape;335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3</a:t>
              </a:r>
              <a:endParaRPr b="1"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7" name="Google Shape;337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2</a:t>
              </a:r>
              <a:endParaRPr b="1"/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</a:t>
            </a:r>
            <a:endParaRPr b="1"/>
          </a:p>
        </p:txBody>
      </p:sp>
      <p:grpSp>
        <p:nvGrpSpPr>
          <p:cNvPr id="340" name="Google Shape;340;p43"/>
          <p:cNvGrpSpPr/>
          <p:nvPr/>
        </p:nvGrpSpPr>
        <p:grpSpPr>
          <a:xfrm>
            <a:off x="6567175" y="3932113"/>
            <a:ext cx="682100" cy="297925"/>
            <a:chOff x="6567175" y="2835775"/>
            <a:chExt cx="682100" cy="297925"/>
          </a:xfrm>
        </p:grpSpPr>
        <p:cxnSp>
          <p:nvCxnSpPr>
            <p:cNvPr id="341" name="Google Shape;34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Google Shape;34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2</a:t>
              </a:r>
              <a:endParaRPr b="1"/>
            </a:p>
          </p:txBody>
        </p:sp>
      </p:grpSp>
      <p:cxnSp>
        <p:nvCxnSpPr>
          <p:cNvPr id="343" name="Google Shape;343;p43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4" name="Google Shape;344;p43"/>
          <p:cNvGrpSpPr/>
          <p:nvPr/>
        </p:nvGrpSpPr>
        <p:grpSpPr>
          <a:xfrm>
            <a:off x="8110125" y="3030175"/>
            <a:ext cx="1034000" cy="297925"/>
            <a:chOff x="6567175" y="2835775"/>
            <a:chExt cx="1034000" cy="297925"/>
          </a:xfrm>
        </p:grpSpPr>
        <p:cxnSp>
          <p:nvCxnSpPr>
            <p:cNvPr id="345" name="Google Shape;345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" name="Google Shape;346;p43"/>
            <p:cNvSpPr txBox="1"/>
            <p:nvPr/>
          </p:nvSpPr>
          <p:spPr>
            <a:xfrm>
              <a:off x="6760275" y="2854100"/>
              <a:ext cx="840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100,002</a:t>
              </a:r>
              <a:endParaRPr b="1"/>
            </a:p>
          </p:txBody>
        </p:sp>
      </p:grpSp>
      <p:sp>
        <p:nvSpPr>
          <p:cNvPr id="347" name="Google Shape;347;p43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50" y="2550838"/>
            <a:ext cx="28003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multiple items</a:t>
            </a:r>
            <a:endParaRPr sz="2400"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4603600" y="27206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</a:t>
            </a:r>
            <a:endParaRPr b="1"/>
          </a:p>
        </p:txBody>
      </p:sp>
      <p:sp>
        <p:nvSpPr>
          <p:cNvPr id="356" name="Google Shape;356;p44"/>
          <p:cNvSpPr txBox="1"/>
          <p:nvPr/>
        </p:nvSpPr>
        <p:spPr>
          <a:xfrm>
            <a:off x="4603600" y="23062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57" name="Google Shape;357;p44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</a:t>
            </a:r>
            <a:endParaRPr b="1"/>
          </a:p>
        </p:txBody>
      </p:sp>
      <p:sp>
        <p:nvSpPr>
          <p:cNvPr id="358" name="Google Shape;358;p44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59" name="Google Shape;359;p44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60" name="Google Shape;360;p44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61" name="Google Shape;361;p44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62" name="Google Shape;362;p44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63" name="Google Shape;363;p4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44"/>
          <p:cNvGraphicFramePr/>
          <p:nvPr/>
        </p:nvGraphicFramePr>
        <p:xfrm>
          <a:off x="4983225" y="2306263"/>
          <a:ext cx="3968100" cy="79242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66" name="Google Shape;366;p44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Rows from normalized co-occurence matrix</a:t>
            </a:r>
            <a:endParaRPr/>
          </a:p>
        </p:txBody>
      </p:sp>
      <p:graphicFrame>
        <p:nvGraphicFramePr>
          <p:cNvPr id="367" name="Google Shape;367;p44"/>
          <p:cNvGraphicFramePr/>
          <p:nvPr/>
        </p:nvGraphicFramePr>
        <p:xfrm>
          <a:off x="4983225" y="3317188"/>
          <a:ext cx="3977900" cy="39621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68" name="Google Shape;368;p44"/>
          <p:cNvSpPr txBox="1"/>
          <p:nvPr/>
        </p:nvSpPr>
        <p:spPr>
          <a:xfrm>
            <a:off x="2868924" y="3073138"/>
            <a:ext cx="302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sum=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(Scores for movie 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Scores for movie D)/2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524275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sp>
        <p:nvSpPr>
          <p:cNvPr id="370" name="Google Shape;370;p44"/>
          <p:cNvSpPr txBox="1"/>
          <p:nvPr/>
        </p:nvSpPr>
        <p:spPr>
          <a:xfrm>
            <a:off x="62579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71" name="Google Shape;371;p44"/>
          <p:cNvSpPr txBox="1"/>
          <p:nvPr/>
        </p:nvSpPr>
        <p:spPr>
          <a:xfrm>
            <a:off x="721010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72" name="Google Shape;372;p44"/>
          <p:cNvSpPr txBox="1"/>
          <p:nvPr/>
        </p:nvSpPr>
        <p:spPr>
          <a:xfrm>
            <a:off x="82828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</a:t>
            </a:r>
            <a:endParaRPr b="1"/>
          </a:p>
        </p:txBody>
      </p:sp>
      <p:sp>
        <p:nvSpPr>
          <p:cNvPr id="373" name="Google Shape;373;p4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Ranked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Recommendations:</a:t>
            </a:r>
            <a:endParaRPr b="1"/>
          </a:p>
        </p:txBody>
      </p:sp>
      <p:graphicFrame>
        <p:nvGraphicFramePr>
          <p:cNvPr id="374" name="Google Shape;374;p44"/>
          <p:cNvGraphicFramePr/>
          <p:nvPr/>
        </p:nvGraphicFramePr>
        <p:xfrm>
          <a:off x="5097125" y="4449900"/>
          <a:ext cx="3968100" cy="39621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75" name="Google Shape;375;p44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</a:t>
            </a:r>
            <a:endParaRPr b="1"/>
          </a:p>
        </p:txBody>
      </p:sp>
      <p:sp>
        <p:nvSpPr>
          <p:cNvPr id="376" name="Google Shape;376;p44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</a:t>
            </a:r>
            <a:endParaRPr b="1"/>
          </a:p>
        </p:txBody>
      </p:sp>
      <p:sp>
        <p:nvSpPr>
          <p:cNvPr id="377" name="Google Shape;377;p44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</a:t>
            </a:r>
            <a:endParaRPr b="1"/>
          </a:p>
        </p:txBody>
      </p:sp>
      <p:sp>
        <p:nvSpPr>
          <p:cNvPr id="378" name="Google Shape;378;p44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</a:t>
            </a:r>
            <a:endParaRPr b="1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7" cy="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x itemRatings matrix of size 480,189 x 17,770, which model will you apply given the matrix is very sparse?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6" name="Google Shape;386;p45"/>
          <p:cNvGraphicFramePr/>
          <p:nvPr/>
        </p:nvGraphicFramePr>
        <p:xfrm>
          <a:off x="1380950" y="2148775"/>
          <a:ext cx="6713300" cy="246297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Popularity based recommender system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44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model based recommender system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similarity based recommender system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similarity based recommender system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of the above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97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 of the above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90239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2714083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1457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3" y="3498358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80" y="4306450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May be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>
            <a:spLocks noGrp="1"/>
          </p:cNvSpPr>
          <p:nvPr>
            <p:ph type="ctrTitle" idx="4294967295"/>
          </p:nvPr>
        </p:nvSpPr>
        <p:spPr>
          <a:xfrm>
            <a:off x="-72150" y="541625"/>
            <a:ext cx="931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480,189 x 17,770</a:t>
            </a:r>
            <a:endParaRPr sz="9600" b="1"/>
          </a:p>
        </p:txBody>
      </p:sp>
      <p:sp>
        <p:nvSpPr>
          <p:cNvPr id="398" name="Google Shape;398;p46"/>
          <p:cNvSpPr txBox="1">
            <a:spLocks noGrp="1"/>
          </p:cNvSpPr>
          <p:nvPr>
            <p:ph type="subTitle" idx="4294967295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the Million Dollar Matrix!!!!$$$$$$!!!!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8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6333350" y="2761525"/>
            <a:ext cx="2691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~100 million ratings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6280250" y="3786625"/>
            <a:ext cx="2797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Only 100 million out of possible 8.5 billion ratings are non zero.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Very sparse matrix!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>
            <a:spLocks noGrp="1"/>
          </p:cNvSpPr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1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1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7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410" name="Google Shape;410;p47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11" name="Google Shape;4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47"/>
          <p:cNvGrpSpPr/>
          <p:nvPr/>
        </p:nvGrpSpPr>
        <p:grpSpPr>
          <a:xfrm>
            <a:off x="4804588" y="3698100"/>
            <a:ext cx="3391500" cy="897038"/>
            <a:chOff x="4804588" y="3698100"/>
            <a:chExt cx="3391500" cy="897038"/>
          </a:xfrm>
        </p:grpSpPr>
        <p:sp>
          <p:nvSpPr>
            <p:cNvPr id="413" name="Google Shape;413;p47"/>
            <p:cNvSpPr txBox="1"/>
            <p:nvPr/>
          </p:nvSpPr>
          <p:spPr>
            <a:xfrm>
              <a:off x="4804588" y="4016438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New user (Known ratings): [4 5 ….3]</a:t>
              </a:r>
              <a:endParaRPr/>
            </a:p>
          </p:txBody>
        </p:sp>
        <p:pic>
          <p:nvPicPr>
            <p:cNvPr id="414" name="Google Shape;4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7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>
            <a:spLocks noGrp="1"/>
          </p:cNvSpPr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50" y="2179188"/>
            <a:ext cx="3737964" cy="18004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p48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25" name="Google Shape;425;p48"/>
          <p:cNvSpPr txBox="1"/>
          <p:nvPr/>
        </p:nvSpPr>
        <p:spPr>
          <a:xfrm>
            <a:off x="1246850" y="4307875"/>
            <a:ext cx="5770800" cy="5787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  <a:endParaRPr sz="1000"/>
          </a:p>
        </p:txBody>
      </p:sp>
      <p:sp>
        <p:nvSpPr>
          <p:cNvPr id="427" name="Google Shape;427;p48"/>
          <p:cNvSpPr txBox="1"/>
          <p:nvPr/>
        </p:nvSpPr>
        <p:spPr>
          <a:xfrm>
            <a:off x="6378875" y="1976163"/>
            <a:ext cx="2680500" cy="220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winning entry for the famed Netflix Prize had a number of SVD models including SVD++ blended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Restricted Boltzmann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Machines. Using these methods they achieved a 10 percent increase in accuracy over Netflix’s existing algorithm.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--Gower 2014</a:t>
            </a: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114875" y="2264250"/>
            <a:ext cx="21642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600" b="1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U</a:t>
            </a:r>
            <a:r>
              <a:rPr lang="en" sz="1600" b="1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nxn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 sz="1600" b="1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lang="en" sz="16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600" b="1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34" name="Google Shape;434;p49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1410000" y="17597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are also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346025" y="168895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Items that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 that are not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41" name="Google Shape;441;p49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Recommendations (made on training dataset)</a:t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9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 items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the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set)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24" y="4219075"/>
            <a:ext cx="342450" cy="5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25" y="2558249"/>
            <a:ext cx="310913" cy="46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450" y="2425450"/>
            <a:ext cx="342450" cy="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2" name="Google Shape;452;p50"/>
          <p:cNvSpPr txBox="1">
            <a:spLocks noGrp="1"/>
          </p:cNvSpPr>
          <p:nvPr>
            <p:ph type="subTitle" idx="1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Precision Recall Curve: Evaluation of top n recommendations</a:t>
            </a:r>
            <a:endParaRPr sz="18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7" y="1912481"/>
            <a:ext cx="3822772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>
            <a:spLocks noGrp="1"/>
          </p:cNvSpPr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9" name="Google Shape;459;p51"/>
          <p:cNvSpPr txBox="1">
            <a:spLocks noGrp="1"/>
          </p:cNvSpPr>
          <p:nvPr>
            <p:ph type="subTitle" idx="1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 other metrics</a:t>
            </a:r>
            <a:endParaRPr sz="2400"/>
          </a:p>
        </p:txBody>
      </p:sp>
      <p:sp>
        <p:nvSpPr>
          <p:cNvPr id="460" name="Google Shape;460;p51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lang="en" i="1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>
            <a:spLocks noGrp="1"/>
          </p:cNvSpPr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Quiz: Comparison of Recommendation Systems</a:t>
            </a:r>
            <a:endParaRPr sz="2400"/>
          </a:p>
        </p:txBody>
      </p:sp>
      <p:graphicFrame>
        <p:nvGraphicFramePr>
          <p:cNvPr id="467" name="Google Shape;467;p52"/>
          <p:cNvGraphicFramePr/>
          <p:nvPr/>
        </p:nvGraphicFramePr>
        <p:xfrm>
          <a:off x="283875" y="1352400"/>
          <a:ext cx="8860125" cy="3748840"/>
        </p:xfrm>
        <a:graphic>
          <a:graphicData uri="http://schemas.openxmlformats.org/drawingml/2006/table">
            <a:tbl>
              <a:tblPr>
                <a:noFill/>
                <a:tableStyleId>{49F490AB-E0E4-4737-8980-A2B6D8AEF0DF}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Popularity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Classification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(Nearest Neighbor-based CF)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(Matrix Factorization based CF)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Personalized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Recommendations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Uses Context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(Eg. time of day)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Features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 Features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Purchase History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Scalable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  <a:tr h="28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handle brand new Items?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5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5" y="2978362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5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8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200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>
            <a:spLocks noGrp="1"/>
          </p:cNvSpPr>
          <p:nvPr>
            <p:ph type="subTitle" idx="1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recommender model can handle brand new items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(Eg., a new released movie)?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88" name="Google Shape;488;p52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80000"/>
                </a:solidFill>
              </a:rPr>
              <a:t>Cold Start Problem!</a:t>
            </a:r>
            <a:endParaRPr sz="1800" b="1">
              <a:solidFill>
                <a:srgbClr val="980000"/>
              </a:solidFill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500" y="474850"/>
            <a:ext cx="570725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FD8DC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Why Recommender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Systems?</a:t>
            </a:r>
            <a:endParaRPr sz="300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Goal of a Recommender System: Identify products most relevant to the user (Eg. Top n offers).</a:t>
            </a:r>
            <a:endParaRPr sz="24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2986174"/>
            <a:ext cx="3494125" cy="19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5826225" y="48543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long tail phenomenon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38" y="2390938"/>
            <a:ext cx="3494119" cy="25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00" y="216825"/>
            <a:ext cx="3156018" cy="21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>
            <a:spLocks noGrp="1"/>
          </p:cNvSpPr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(Python notebook)</a:t>
            </a:r>
            <a:endParaRPr/>
          </a:p>
        </p:txBody>
      </p:sp>
      <p:sp>
        <p:nvSpPr>
          <p:cNvPr id="495" name="Google Shape;495;p53"/>
          <p:cNvSpPr txBox="1">
            <a:spLocks noGrp="1"/>
          </p:cNvSpPr>
          <p:nvPr>
            <p:ph type="subTitle" idx="1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https://github.com/dvysardana/RecommenderSystems_PyData_2016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url: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https://goo.gl/kVnNKf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3" y="1609153"/>
            <a:ext cx="2730375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>
            <a:spLocks noGrp="1"/>
          </p:cNvSpPr>
          <p:nvPr>
            <p:ph type="ctrTitle" idx="4294967295"/>
          </p:nvPr>
        </p:nvSpPr>
        <p:spPr>
          <a:xfrm>
            <a:off x="1065250" y="684494"/>
            <a:ext cx="4298700" cy="11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Resources</a:t>
            </a:r>
            <a:endParaRPr sz="3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 </a:t>
            </a:r>
            <a:endParaRPr sz="3600" b="1"/>
          </a:p>
        </p:txBody>
      </p:sp>
      <p:sp>
        <p:nvSpPr>
          <p:cNvPr id="502" name="Google Shape;502;p54"/>
          <p:cNvSpPr txBox="1">
            <a:spLocks noGrp="1"/>
          </p:cNvSpPr>
          <p:nvPr>
            <p:ph type="subTitle" idx="4294967295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Recommender Systems An Introduction by Dietmar Jannach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Mining Massive Datasets by Jure Leskovec, Anand Rajaraman, Jeff Ullman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www.mmds.org</a:t>
            </a:r>
            <a:r>
              <a:rPr lang="en" sz="1800"/>
              <a:t>)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Washington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Recommender Systems</a:t>
            </a:r>
            <a:r>
              <a:rPr lang="en" sz="1800"/>
              <a:t>, by University of Minnesota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subTitle" idx="4294967295"/>
          </p:nvPr>
        </p:nvSpPr>
        <p:spPr>
          <a:xfrm>
            <a:off x="3114750" y="2466788"/>
            <a:ext cx="46581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  <a:endParaRPr sz="4800">
              <a:solidFill>
                <a:srgbClr val="666666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  <a:endParaRPr sz="4800">
              <a:solidFill>
                <a:srgbClr val="666666"/>
              </a:solidFill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03" y="706825"/>
            <a:ext cx="3772425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Some Examples?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ctrTitle"/>
          </p:nvPr>
        </p:nvSpPr>
        <p:spPr>
          <a:xfrm>
            <a:off x="1467775" y="553669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Movie/TV show Recommendations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Recommendations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2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Recommendations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60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Recommendations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300" cy="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Naive understanding of Recommender Systems</a:t>
            </a:r>
            <a:endParaRPr sz="24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8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5"/>
            <a:ext cx="993249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50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50"/>
            <a:ext cx="659936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5" y="1487800"/>
            <a:ext cx="13441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2148638" y="1980850"/>
            <a:ext cx="874500" cy="24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w="28575" cap="flat" cmpd="sng">
            <a:solidFill>
              <a:srgbClr val="CC412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w="28575" cap="flat" cmpd="sng">
            <a:solidFill>
              <a:srgbClr val="CC412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sp>
        <p:nvSpPr>
          <p:cNvPr id="176" name="Google Shape;176;p32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Matching Items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1934</Words>
  <Application>Microsoft Office PowerPoint</Application>
  <PresentationFormat>On-screen Show (16:9)</PresentationFormat>
  <Paragraphs>345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Roboto Slab</vt:lpstr>
      <vt:lpstr>Verdana</vt:lpstr>
      <vt:lpstr>Source Sans Pro</vt:lpstr>
      <vt:lpstr>Times New Roman</vt:lpstr>
      <vt:lpstr>Roboto</vt:lpstr>
      <vt:lpstr>Simple Light</vt:lpstr>
      <vt:lpstr>Cordelia template</vt:lpstr>
      <vt:lpstr>Recommender Systems Using Python</vt:lpstr>
      <vt:lpstr>Outline</vt:lpstr>
      <vt:lpstr> Why Recommender  Systems?</vt:lpstr>
      <vt:lpstr>2. Some Examples?</vt:lpstr>
      <vt:lpstr>Movie/TV show Recommendations</vt:lpstr>
      <vt:lpstr>Product Recommendations</vt:lpstr>
      <vt:lpstr>Friend Recommendations</vt:lpstr>
      <vt:lpstr>Job Recommendations</vt:lpstr>
      <vt:lpstr> A Naive understanding of Recommender Systems</vt:lpstr>
      <vt:lpstr>Quiz</vt:lpstr>
      <vt:lpstr>Power of Recommendations: A Success story</vt:lpstr>
      <vt:lpstr>3. Building a Recommender System</vt:lpstr>
      <vt:lpstr>Solution 0: Popularity based Recommender System</vt:lpstr>
      <vt:lpstr>Quiz</vt:lpstr>
      <vt:lpstr>Solution 1: Classification Model</vt:lpstr>
      <vt:lpstr>Quiz</vt:lpstr>
      <vt:lpstr>Solution 2: Nearest neighbor Collaborative Filtering</vt:lpstr>
      <vt:lpstr>Item-based Collaborative Filtering: An Example (People who bought this also bought)</vt:lpstr>
      <vt:lpstr>Item-based Collaborative Filtering: Effect of popular items</vt:lpstr>
      <vt:lpstr>Item-based Collaborative Filtering: Normalize co-occurence matrix</vt:lpstr>
      <vt:lpstr>Item-based Collaborative Filtering: Effect of multiple items</vt:lpstr>
      <vt:lpstr>Quiz</vt:lpstr>
      <vt:lpstr>  480,189 x 17,770</vt:lpstr>
      <vt:lpstr>Solution 3: Model based Collaborative Filtering (Matrix Factorization)</vt:lpstr>
      <vt:lpstr>Solution 3: Model based Collaborative Filtering (Matrix Factorization)</vt:lpstr>
      <vt:lpstr>Performance Metric for Recommendation Systems</vt:lpstr>
      <vt:lpstr>Performance Metric for Recommendation Systems</vt:lpstr>
      <vt:lpstr>Performance Metric for Recommendation Systems</vt:lpstr>
      <vt:lpstr>Quiz: Comparison of Recommendation Systems</vt:lpstr>
      <vt:lpstr>Music Recommendation (Python notebook)</vt:lpstr>
      <vt:lpstr>Resources  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 Using Python</dc:title>
  <cp:lastModifiedBy>Megham Garg</cp:lastModifiedBy>
  <cp:revision>1</cp:revision>
  <dcterms:modified xsi:type="dcterms:W3CDTF">2019-06-16T09:48:40Z</dcterms:modified>
</cp:coreProperties>
</file>